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7" r:id="rId5"/>
    <p:sldId id="266" r:id="rId6"/>
    <p:sldId id="283" r:id="rId7"/>
    <p:sldId id="306" r:id="rId8"/>
    <p:sldId id="301" r:id="rId9"/>
    <p:sldId id="280" r:id="rId10"/>
    <p:sldId id="281" r:id="rId11"/>
    <p:sldId id="282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73" r:id="rId20"/>
    <p:sldId id="292" r:id="rId21"/>
    <p:sldId id="275" r:id="rId22"/>
    <p:sldId id="276" r:id="rId23"/>
    <p:sldId id="277" r:id="rId24"/>
    <p:sldId id="278" r:id="rId25"/>
    <p:sldId id="279" r:id="rId26"/>
    <p:sldId id="305" r:id="rId27"/>
    <p:sldId id="284" r:id="rId28"/>
    <p:sldId id="298" r:id="rId29"/>
    <p:sldId id="299" r:id="rId30"/>
    <p:sldId id="300" r:id="rId31"/>
    <p:sldId id="294" r:id="rId32"/>
    <p:sldId id="304" r:id="rId33"/>
    <p:sldId id="271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>
      <p:cViewPr varScale="1">
        <p:scale>
          <a:sx n="67" d="100"/>
          <a:sy n="67" d="100"/>
        </p:scale>
        <p:origin x="64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12292-4728-4785-8B14-D24E59A47C1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1954210-BFC6-4024-A402-453852CFBC67}">
      <dgm:prSet/>
      <dgm:spPr/>
      <dgm:t>
        <a:bodyPr/>
        <a:lstStyle/>
        <a:p>
          <a:pPr>
            <a:defRPr b="1"/>
          </a:pPr>
          <a:r>
            <a:rPr lang="en-US"/>
            <a:t>Question 1</a:t>
          </a:r>
        </a:p>
      </dgm:t>
    </dgm:pt>
    <dgm:pt modelId="{8141FCF9-0D93-48AE-AA3C-C9E3C2CAEA9A}" type="parTrans" cxnId="{B58E05E8-B744-4088-B856-C0ABC54DEACF}">
      <dgm:prSet/>
      <dgm:spPr/>
      <dgm:t>
        <a:bodyPr/>
        <a:lstStyle/>
        <a:p>
          <a:endParaRPr lang="en-US"/>
        </a:p>
      </dgm:t>
    </dgm:pt>
    <dgm:pt modelId="{27D2D2FD-B3B6-427D-948C-34B762792C0E}" type="sibTrans" cxnId="{B58E05E8-B744-4088-B856-C0ABC54DEACF}">
      <dgm:prSet/>
      <dgm:spPr/>
      <dgm:t>
        <a:bodyPr/>
        <a:lstStyle/>
        <a:p>
          <a:endParaRPr lang="en-US"/>
        </a:p>
      </dgm:t>
    </dgm:pt>
    <dgm:pt modelId="{7D0E6870-EAC0-4582-9CB1-EB8C676FC2FF}">
      <dgm:prSet/>
      <dgm:spPr/>
      <dgm:t>
        <a:bodyPr/>
        <a:lstStyle/>
        <a:p>
          <a:r>
            <a:rPr lang="en-US" dirty="0"/>
            <a:t>Are the stats that affect a player’s salary vary by position? </a:t>
          </a:r>
        </a:p>
      </dgm:t>
    </dgm:pt>
    <dgm:pt modelId="{B9A24E06-1619-41B8-B83F-FDAB4F5448E4}" type="parTrans" cxnId="{D049421C-866E-458B-90B0-1217CD5E47FF}">
      <dgm:prSet/>
      <dgm:spPr/>
      <dgm:t>
        <a:bodyPr/>
        <a:lstStyle/>
        <a:p>
          <a:endParaRPr lang="en-US"/>
        </a:p>
      </dgm:t>
    </dgm:pt>
    <dgm:pt modelId="{08B3DC3C-A058-4920-B5AB-5CD33A64831E}" type="sibTrans" cxnId="{D049421C-866E-458B-90B0-1217CD5E47FF}">
      <dgm:prSet/>
      <dgm:spPr/>
      <dgm:t>
        <a:bodyPr/>
        <a:lstStyle/>
        <a:p>
          <a:endParaRPr lang="en-US"/>
        </a:p>
      </dgm:t>
    </dgm:pt>
    <dgm:pt modelId="{F11D3E64-3057-453A-BEC9-728C1C54F025}">
      <dgm:prSet/>
      <dgm:spPr/>
      <dgm:t>
        <a:bodyPr/>
        <a:lstStyle/>
        <a:p>
          <a:pPr>
            <a:defRPr b="1"/>
          </a:pPr>
          <a:r>
            <a:rPr lang="en-US"/>
            <a:t>Question 2</a:t>
          </a:r>
        </a:p>
      </dgm:t>
    </dgm:pt>
    <dgm:pt modelId="{D6A5080F-F95A-4122-AFF3-8A4A1ED155E2}" type="parTrans" cxnId="{B7B86D5C-4C68-48EA-AFAE-D8BD1A1FD3BF}">
      <dgm:prSet/>
      <dgm:spPr/>
      <dgm:t>
        <a:bodyPr/>
        <a:lstStyle/>
        <a:p>
          <a:endParaRPr lang="en-US"/>
        </a:p>
      </dgm:t>
    </dgm:pt>
    <dgm:pt modelId="{B0837855-9D1C-4732-A378-8F4E9516BAC4}" type="sibTrans" cxnId="{B7B86D5C-4C68-48EA-AFAE-D8BD1A1FD3BF}">
      <dgm:prSet/>
      <dgm:spPr/>
      <dgm:t>
        <a:bodyPr/>
        <a:lstStyle/>
        <a:p>
          <a:endParaRPr lang="en-US"/>
        </a:p>
      </dgm:t>
    </dgm:pt>
    <dgm:pt modelId="{E2B6EB53-2D48-4BC8-B685-9DC7C3DD5AB5}">
      <dgm:prSet/>
      <dgm:spPr/>
      <dgm:t>
        <a:bodyPr/>
        <a:lstStyle/>
        <a:p>
          <a:r>
            <a:rPr lang="en-US"/>
            <a:t>What are the top factors that affects the players salary?</a:t>
          </a:r>
        </a:p>
      </dgm:t>
    </dgm:pt>
    <dgm:pt modelId="{388B73CC-3A1B-44DE-ADDB-4B0CEFE48AB3}" type="parTrans" cxnId="{F235EF05-4D4C-4C49-BDF3-1126C62A4CEA}">
      <dgm:prSet/>
      <dgm:spPr/>
      <dgm:t>
        <a:bodyPr/>
        <a:lstStyle/>
        <a:p>
          <a:endParaRPr lang="en-US"/>
        </a:p>
      </dgm:t>
    </dgm:pt>
    <dgm:pt modelId="{9575BCEE-8463-49BD-9E75-E327136DCEBE}" type="sibTrans" cxnId="{F235EF05-4D4C-4C49-BDF3-1126C62A4CEA}">
      <dgm:prSet/>
      <dgm:spPr/>
      <dgm:t>
        <a:bodyPr/>
        <a:lstStyle/>
        <a:p>
          <a:endParaRPr lang="en-US"/>
        </a:p>
      </dgm:t>
    </dgm:pt>
    <dgm:pt modelId="{0DB1BA5A-8199-47BC-9A07-367E52631193}">
      <dgm:prSet/>
      <dgm:spPr/>
      <dgm:t>
        <a:bodyPr/>
        <a:lstStyle/>
        <a:p>
          <a:pPr>
            <a:defRPr b="1"/>
          </a:pPr>
          <a:r>
            <a:rPr lang="en-US"/>
            <a:t>Question 3</a:t>
          </a:r>
        </a:p>
      </dgm:t>
    </dgm:pt>
    <dgm:pt modelId="{93D72847-4096-484E-909C-167D6E6E5558}" type="parTrans" cxnId="{54D70D67-A6EA-4FA0-BAA0-E2A297AAF983}">
      <dgm:prSet/>
      <dgm:spPr/>
      <dgm:t>
        <a:bodyPr/>
        <a:lstStyle/>
        <a:p>
          <a:endParaRPr lang="en-US"/>
        </a:p>
      </dgm:t>
    </dgm:pt>
    <dgm:pt modelId="{8E15BA1E-DA42-41DF-8388-763B6F89C752}" type="sibTrans" cxnId="{54D70D67-A6EA-4FA0-BAA0-E2A297AAF983}">
      <dgm:prSet/>
      <dgm:spPr/>
      <dgm:t>
        <a:bodyPr/>
        <a:lstStyle/>
        <a:p>
          <a:endParaRPr lang="en-US"/>
        </a:p>
      </dgm:t>
    </dgm:pt>
    <dgm:pt modelId="{6CADAE8C-BFF2-42E3-A12A-752F69240D93}">
      <dgm:prSet/>
      <dgm:spPr/>
      <dgm:t>
        <a:bodyPr/>
        <a:lstStyle/>
        <a:p>
          <a:r>
            <a:rPr lang="en-US"/>
            <a:t>What Stat does each California Team value?</a:t>
          </a:r>
        </a:p>
      </dgm:t>
    </dgm:pt>
    <dgm:pt modelId="{64565B56-E13E-43B3-9591-F14C942B5E50}" type="parTrans" cxnId="{31C9B205-8356-4892-BDD9-B61522556098}">
      <dgm:prSet/>
      <dgm:spPr/>
      <dgm:t>
        <a:bodyPr/>
        <a:lstStyle/>
        <a:p>
          <a:endParaRPr lang="en-US"/>
        </a:p>
      </dgm:t>
    </dgm:pt>
    <dgm:pt modelId="{61BA628B-87CB-48B4-A74F-DFC0C5A3BE44}" type="sibTrans" cxnId="{31C9B205-8356-4892-BDD9-B61522556098}">
      <dgm:prSet/>
      <dgm:spPr/>
      <dgm:t>
        <a:bodyPr/>
        <a:lstStyle/>
        <a:p>
          <a:endParaRPr lang="en-US"/>
        </a:p>
      </dgm:t>
    </dgm:pt>
    <dgm:pt modelId="{B5DE7D04-D973-42ED-8C95-BF77697A4B20}" type="pres">
      <dgm:prSet presAssocID="{D9D12292-4728-4785-8B14-D24E59A47C11}" presName="root" presStyleCnt="0">
        <dgm:presLayoutVars>
          <dgm:dir/>
          <dgm:resizeHandles val="exact"/>
        </dgm:presLayoutVars>
      </dgm:prSet>
      <dgm:spPr/>
    </dgm:pt>
    <dgm:pt modelId="{BA27C951-48EF-438F-97C4-66B92BC99798}" type="pres">
      <dgm:prSet presAssocID="{C1954210-BFC6-4024-A402-453852CFBC67}" presName="compNode" presStyleCnt="0"/>
      <dgm:spPr/>
    </dgm:pt>
    <dgm:pt modelId="{8767AC61-ABCF-4D5F-998E-799740C99F0D}" type="pres">
      <dgm:prSet presAssocID="{C1954210-BFC6-4024-A402-453852CFBC67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8740E32-4555-4C1A-BEE9-086C5A7C3615}" type="pres">
      <dgm:prSet presAssocID="{C1954210-BFC6-4024-A402-453852CFBC67}" presName="iconSpace" presStyleCnt="0"/>
      <dgm:spPr/>
    </dgm:pt>
    <dgm:pt modelId="{9ACB3242-5163-4077-B5BC-D096D66CA40F}" type="pres">
      <dgm:prSet presAssocID="{C1954210-BFC6-4024-A402-453852CFBC67}" presName="parTx" presStyleLbl="revTx" presStyleIdx="0" presStyleCnt="6">
        <dgm:presLayoutVars>
          <dgm:chMax val="0"/>
          <dgm:chPref val="0"/>
        </dgm:presLayoutVars>
      </dgm:prSet>
      <dgm:spPr/>
    </dgm:pt>
    <dgm:pt modelId="{25C85399-18CE-4732-851D-AB8AC5EB1820}" type="pres">
      <dgm:prSet presAssocID="{C1954210-BFC6-4024-A402-453852CFBC67}" presName="txSpace" presStyleCnt="0"/>
      <dgm:spPr/>
    </dgm:pt>
    <dgm:pt modelId="{8F025EDE-1BB4-4E7B-9853-6C59E91516E5}" type="pres">
      <dgm:prSet presAssocID="{C1954210-BFC6-4024-A402-453852CFBC67}" presName="desTx" presStyleLbl="revTx" presStyleIdx="1" presStyleCnt="6">
        <dgm:presLayoutVars/>
      </dgm:prSet>
      <dgm:spPr/>
    </dgm:pt>
    <dgm:pt modelId="{3CDCEE38-2937-4F91-9DD3-C221E298D1E9}" type="pres">
      <dgm:prSet presAssocID="{27D2D2FD-B3B6-427D-948C-34B762792C0E}" presName="sibTrans" presStyleCnt="0"/>
      <dgm:spPr/>
    </dgm:pt>
    <dgm:pt modelId="{F6FE1CF3-06FB-444D-8CA6-2A993416F20F}" type="pres">
      <dgm:prSet presAssocID="{F11D3E64-3057-453A-BEC9-728C1C54F025}" presName="compNode" presStyleCnt="0"/>
      <dgm:spPr/>
    </dgm:pt>
    <dgm:pt modelId="{82D2652C-9F72-4936-981B-852F6A883DE2}" type="pres">
      <dgm:prSet presAssocID="{F11D3E64-3057-453A-BEC9-728C1C54F025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C9C9AF2-1111-4F8F-B634-7066E900301B}" type="pres">
      <dgm:prSet presAssocID="{F11D3E64-3057-453A-BEC9-728C1C54F025}" presName="iconSpace" presStyleCnt="0"/>
      <dgm:spPr/>
    </dgm:pt>
    <dgm:pt modelId="{302C3E20-4F2D-4748-96F9-FA3B89C5262B}" type="pres">
      <dgm:prSet presAssocID="{F11D3E64-3057-453A-BEC9-728C1C54F025}" presName="parTx" presStyleLbl="revTx" presStyleIdx="2" presStyleCnt="6">
        <dgm:presLayoutVars>
          <dgm:chMax val="0"/>
          <dgm:chPref val="0"/>
        </dgm:presLayoutVars>
      </dgm:prSet>
      <dgm:spPr/>
    </dgm:pt>
    <dgm:pt modelId="{FA017CA9-654A-45B9-B989-3E2174852EA8}" type="pres">
      <dgm:prSet presAssocID="{F11D3E64-3057-453A-BEC9-728C1C54F025}" presName="txSpace" presStyleCnt="0"/>
      <dgm:spPr/>
    </dgm:pt>
    <dgm:pt modelId="{48E7862A-5C6D-411F-8C4F-26233D9928EC}" type="pres">
      <dgm:prSet presAssocID="{F11D3E64-3057-453A-BEC9-728C1C54F025}" presName="desTx" presStyleLbl="revTx" presStyleIdx="3" presStyleCnt="6">
        <dgm:presLayoutVars/>
      </dgm:prSet>
      <dgm:spPr/>
    </dgm:pt>
    <dgm:pt modelId="{6F72B2C9-2E0C-4437-B169-4924C18A5DE1}" type="pres">
      <dgm:prSet presAssocID="{B0837855-9D1C-4732-A378-8F4E9516BAC4}" presName="sibTrans" presStyleCnt="0"/>
      <dgm:spPr/>
    </dgm:pt>
    <dgm:pt modelId="{D86D77B2-0BE4-4BD0-AC3F-E1B606BD9896}" type="pres">
      <dgm:prSet presAssocID="{0DB1BA5A-8199-47BC-9A07-367E52631193}" presName="compNode" presStyleCnt="0"/>
      <dgm:spPr/>
    </dgm:pt>
    <dgm:pt modelId="{FD7DDB73-B49D-473C-BC51-08F9D8979576}" type="pres">
      <dgm:prSet presAssocID="{0DB1BA5A-8199-47BC-9A07-367E52631193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1610FCC-86C0-4074-AB85-AE26E45A6472}" type="pres">
      <dgm:prSet presAssocID="{0DB1BA5A-8199-47BC-9A07-367E52631193}" presName="iconSpace" presStyleCnt="0"/>
      <dgm:spPr/>
    </dgm:pt>
    <dgm:pt modelId="{479520A9-03BB-45F5-9954-7F75959E18D5}" type="pres">
      <dgm:prSet presAssocID="{0DB1BA5A-8199-47BC-9A07-367E52631193}" presName="parTx" presStyleLbl="revTx" presStyleIdx="4" presStyleCnt="6">
        <dgm:presLayoutVars>
          <dgm:chMax val="0"/>
          <dgm:chPref val="0"/>
        </dgm:presLayoutVars>
      </dgm:prSet>
      <dgm:spPr/>
    </dgm:pt>
    <dgm:pt modelId="{E4EAB5A2-8B94-4A03-BF8D-1C3A82B619A9}" type="pres">
      <dgm:prSet presAssocID="{0DB1BA5A-8199-47BC-9A07-367E52631193}" presName="txSpace" presStyleCnt="0"/>
      <dgm:spPr/>
    </dgm:pt>
    <dgm:pt modelId="{4F4C345B-A681-41D3-9454-6D5AA615648A}" type="pres">
      <dgm:prSet presAssocID="{0DB1BA5A-8199-47BC-9A07-367E52631193}" presName="desTx" presStyleLbl="revTx" presStyleIdx="5" presStyleCnt="6">
        <dgm:presLayoutVars/>
      </dgm:prSet>
      <dgm:spPr/>
    </dgm:pt>
  </dgm:ptLst>
  <dgm:cxnLst>
    <dgm:cxn modelId="{2A3AE202-308D-4323-8671-A7FF40A16B12}" type="presOf" srcId="{7D0E6870-EAC0-4582-9CB1-EB8C676FC2FF}" destId="{8F025EDE-1BB4-4E7B-9853-6C59E91516E5}" srcOrd="0" destOrd="0" presId="urn:microsoft.com/office/officeart/2018/2/layout/IconLabelDescriptionList"/>
    <dgm:cxn modelId="{31C9B205-8356-4892-BDD9-B61522556098}" srcId="{0DB1BA5A-8199-47BC-9A07-367E52631193}" destId="{6CADAE8C-BFF2-42E3-A12A-752F69240D93}" srcOrd="0" destOrd="0" parTransId="{64565B56-E13E-43B3-9591-F14C942B5E50}" sibTransId="{61BA628B-87CB-48B4-A74F-DFC0C5A3BE44}"/>
    <dgm:cxn modelId="{F235EF05-4D4C-4C49-BDF3-1126C62A4CEA}" srcId="{F11D3E64-3057-453A-BEC9-728C1C54F025}" destId="{E2B6EB53-2D48-4BC8-B685-9DC7C3DD5AB5}" srcOrd="0" destOrd="0" parTransId="{388B73CC-3A1B-44DE-ADDB-4B0CEFE48AB3}" sibTransId="{9575BCEE-8463-49BD-9E75-E327136DCEBE}"/>
    <dgm:cxn modelId="{D049421C-866E-458B-90B0-1217CD5E47FF}" srcId="{C1954210-BFC6-4024-A402-453852CFBC67}" destId="{7D0E6870-EAC0-4582-9CB1-EB8C676FC2FF}" srcOrd="0" destOrd="0" parTransId="{B9A24E06-1619-41B8-B83F-FDAB4F5448E4}" sibTransId="{08B3DC3C-A058-4920-B5AB-5CD33A64831E}"/>
    <dgm:cxn modelId="{B7B86D5C-4C68-48EA-AFAE-D8BD1A1FD3BF}" srcId="{D9D12292-4728-4785-8B14-D24E59A47C11}" destId="{F11D3E64-3057-453A-BEC9-728C1C54F025}" srcOrd="1" destOrd="0" parTransId="{D6A5080F-F95A-4122-AFF3-8A4A1ED155E2}" sibTransId="{B0837855-9D1C-4732-A378-8F4E9516BAC4}"/>
    <dgm:cxn modelId="{0136D95D-768D-470D-8E3C-95B4949A633D}" type="presOf" srcId="{D9D12292-4728-4785-8B14-D24E59A47C11}" destId="{B5DE7D04-D973-42ED-8C95-BF77697A4B20}" srcOrd="0" destOrd="0" presId="urn:microsoft.com/office/officeart/2018/2/layout/IconLabelDescriptionList"/>
    <dgm:cxn modelId="{54D70D67-A6EA-4FA0-BAA0-E2A297AAF983}" srcId="{D9D12292-4728-4785-8B14-D24E59A47C11}" destId="{0DB1BA5A-8199-47BC-9A07-367E52631193}" srcOrd="2" destOrd="0" parTransId="{93D72847-4096-484E-909C-167D6E6E5558}" sibTransId="{8E15BA1E-DA42-41DF-8388-763B6F89C752}"/>
    <dgm:cxn modelId="{45849552-0351-4C08-ACCF-6AE898F1E554}" type="presOf" srcId="{0DB1BA5A-8199-47BC-9A07-367E52631193}" destId="{479520A9-03BB-45F5-9954-7F75959E18D5}" srcOrd="0" destOrd="0" presId="urn:microsoft.com/office/officeart/2018/2/layout/IconLabelDescriptionList"/>
    <dgm:cxn modelId="{FF8ED772-2CBF-423B-B019-FF406EEC80CE}" type="presOf" srcId="{E2B6EB53-2D48-4BC8-B685-9DC7C3DD5AB5}" destId="{48E7862A-5C6D-411F-8C4F-26233D9928EC}" srcOrd="0" destOrd="0" presId="urn:microsoft.com/office/officeart/2018/2/layout/IconLabelDescriptionList"/>
    <dgm:cxn modelId="{F2765DC8-D4CD-4217-BBAD-D5071EAAC6D3}" type="presOf" srcId="{6CADAE8C-BFF2-42E3-A12A-752F69240D93}" destId="{4F4C345B-A681-41D3-9454-6D5AA615648A}" srcOrd="0" destOrd="0" presId="urn:microsoft.com/office/officeart/2018/2/layout/IconLabelDescriptionList"/>
    <dgm:cxn modelId="{B67BA7DF-E50F-4CF1-8092-A4DF7120D2D4}" type="presOf" srcId="{F11D3E64-3057-453A-BEC9-728C1C54F025}" destId="{302C3E20-4F2D-4748-96F9-FA3B89C5262B}" srcOrd="0" destOrd="0" presId="urn:microsoft.com/office/officeart/2018/2/layout/IconLabelDescriptionList"/>
    <dgm:cxn modelId="{B58E05E8-B744-4088-B856-C0ABC54DEACF}" srcId="{D9D12292-4728-4785-8B14-D24E59A47C11}" destId="{C1954210-BFC6-4024-A402-453852CFBC67}" srcOrd="0" destOrd="0" parTransId="{8141FCF9-0D93-48AE-AA3C-C9E3C2CAEA9A}" sibTransId="{27D2D2FD-B3B6-427D-948C-34B762792C0E}"/>
    <dgm:cxn modelId="{FF32DDFE-57E2-4536-A4CA-05C7355E7E4F}" type="presOf" srcId="{C1954210-BFC6-4024-A402-453852CFBC67}" destId="{9ACB3242-5163-4077-B5BC-D096D66CA40F}" srcOrd="0" destOrd="0" presId="urn:microsoft.com/office/officeart/2018/2/layout/IconLabelDescriptionList"/>
    <dgm:cxn modelId="{773BA35E-5FC5-448F-9842-FD65CE7FD937}" type="presParOf" srcId="{B5DE7D04-D973-42ED-8C95-BF77697A4B20}" destId="{BA27C951-48EF-438F-97C4-66B92BC99798}" srcOrd="0" destOrd="0" presId="urn:microsoft.com/office/officeart/2018/2/layout/IconLabelDescriptionList"/>
    <dgm:cxn modelId="{EAEDD26C-D304-40C2-A68E-C49A3C7C7557}" type="presParOf" srcId="{BA27C951-48EF-438F-97C4-66B92BC99798}" destId="{8767AC61-ABCF-4D5F-998E-799740C99F0D}" srcOrd="0" destOrd="0" presId="urn:microsoft.com/office/officeart/2018/2/layout/IconLabelDescriptionList"/>
    <dgm:cxn modelId="{4E29BA13-494C-4273-A87C-5FABDA494C9A}" type="presParOf" srcId="{BA27C951-48EF-438F-97C4-66B92BC99798}" destId="{18740E32-4555-4C1A-BEE9-086C5A7C3615}" srcOrd="1" destOrd="0" presId="urn:microsoft.com/office/officeart/2018/2/layout/IconLabelDescriptionList"/>
    <dgm:cxn modelId="{E2E66EAE-A297-415C-9DF0-007FDC94A549}" type="presParOf" srcId="{BA27C951-48EF-438F-97C4-66B92BC99798}" destId="{9ACB3242-5163-4077-B5BC-D096D66CA40F}" srcOrd="2" destOrd="0" presId="urn:microsoft.com/office/officeart/2018/2/layout/IconLabelDescriptionList"/>
    <dgm:cxn modelId="{DE309DB3-305E-4B00-8307-473027532D25}" type="presParOf" srcId="{BA27C951-48EF-438F-97C4-66B92BC99798}" destId="{25C85399-18CE-4732-851D-AB8AC5EB1820}" srcOrd="3" destOrd="0" presId="urn:microsoft.com/office/officeart/2018/2/layout/IconLabelDescriptionList"/>
    <dgm:cxn modelId="{5BA582E7-35ED-411C-97C4-79C0E379C722}" type="presParOf" srcId="{BA27C951-48EF-438F-97C4-66B92BC99798}" destId="{8F025EDE-1BB4-4E7B-9853-6C59E91516E5}" srcOrd="4" destOrd="0" presId="urn:microsoft.com/office/officeart/2018/2/layout/IconLabelDescriptionList"/>
    <dgm:cxn modelId="{EAF41D85-1592-4F4B-9F7D-D8CE9D7241BC}" type="presParOf" srcId="{B5DE7D04-D973-42ED-8C95-BF77697A4B20}" destId="{3CDCEE38-2937-4F91-9DD3-C221E298D1E9}" srcOrd="1" destOrd="0" presId="urn:microsoft.com/office/officeart/2018/2/layout/IconLabelDescriptionList"/>
    <dgm:cxn modelId="{CFACF1E9-5E32-4627-833F-754BF0A6F6D8}" type="presParOf" srcId="{B5DE7D04-D973-42ED-8C95-BF77697A4B20}" destId="{F6FE1CF3-06FB-444D-8CA6-2A993416F20F}" srcOrd="2" destOrd="0" presId="urn:microsoft.com/office/officeart/2018/2/layout/IconLabelDescriptionList"/>
    <dgm:cxn modelId="{D5359F7A-F5E5-455F-9408-ECA6D196F7E7}" type="presParOf" srcId="{F6FE1CF3-06FB-444D-8CA6-2A993416F20F}" destId="{82D2652C-9F72-4936-981B-852F6A883DE2}" srcOrd="0" destOrd="0" presId="urn:microsoft.com/office/officeart/2018/2/layout/IconLabelDescriptionList"/>
    <dgm:cxn modelId="{F2C8248B-D6EA-44E4-96DC-F14A6269A8A6}" type="presParOf" srcId="{F6FE1CF3-06FB-444D-8CA6-2A993416F20F}" destId="{FC9C9AF2-1111-4F8F-B634-7066E900301B}" srcOrd="1" destOrd="0" presId="urn:microsoft.com/office/officeart/2018/2/layout/IconLabelDescriptionList"/>
    <dgm:cxn modelId="{35F6FDFD-A881-4F52-A96D-C29CE9D15B2A}" type="presParOf" srcId="{F6FE1CF3-06FB-444D-8CA6-2A993416F20F}" destId="{302C3E20-4F2D-4748-96F9-FA3B89C5262B}" srcOrd="2" destOrd="0" presId="urn:microsoft.com/office/officeart/2018/2/layout/IconLabelDescriptionList"/>
    <dgm:cxn modelId="{18288551-F3E6-4CA7-9AD1-6093D7C27279}" type="presParOf" srcId="{F6FE1CF3-06FB-444D-8CA6-2A993416F20F}" destId="{FA017CA9-654A-45B9-B989-3E2174852EA8}" srcOrd="3" destOrd="0" presId="urn:microsoft.com/office/officeart/2018/2/layout/IconLabelDescriptionList"/>
    <dgm:cxn modelId="{6973FDC7-3E3C-4073-9594-AFD02FA1A6A9}" type="presParOf" srcId="{F6FE1CF3-06FB-444D-8CA6-2A993416F20F}" destId="{48E7862A-5C6D-411F-8C4F-26233D9928EC}" srcOrd="4" destOrd="0" presId="urn:microsoft.com/office/officeart/2018/2/layout/IconLabelDescriptionList"/>
    <dgm:cxn modelId="{235DCD69-3B04-41D5-8CF6-2B5030033652}" type="presParOf" srcId="{B5DE7D04-D973-42ED-8C95-BF77697A4B20}" destId="{6F72B2C9-2E0C-4437-B169-4924C18A5DE1}" srcOrd="3" destOrd="0" presId="urn:microsoft.com/office/officeart/2018/2/layout/IconLabelDescriptionList"/>
    <dgm:cxn modelId="{0513ADFF-D3F6-4E26-AAD3-2C73843EC65B}" type="presParOf" srcId="{B5DE7D04-D973-42ED-8C95-BF77697A4B20}" destId="{D86D77B2-0BE4-4BD0-AC3F-E1B606BD9896}" srcOrd="4" destOrd="0" presId="urn:microsoft.com/office/officeart/2018/2/layout/IconLabelDescriptionList"/>
    <dgm:cxn modelId="{9165ED60-3538-4EFF-BC4A-AA9C6926A1F6}" type="presParOf" srcId="{D86D77B2-0BE4-4BD0-AC3F-E1B606BD9896}" destId="{FD7DDB73-B49D-473C-BC51-08F9D8979576}" srcOrd="0" destOrd="0" presId="urn:microsoft.com/office/officeart/2018/2/layout/IconLabelDescriptionList"/>
    <dgm:cxn modelId="{05099560-1454-4495-B613-99113BB8D229}" type="presParOf" srcId="{D86D77B2-0BE4-4BD0-AC3F-E1B606BD9896}" destId="{E1610FCC-86C0-4074-AB85-AE26E45A6472}" srcOrd="1" destOrd="0" presId="urn:microsoft.com/office/officeart/2018/2/layout/IconLabelDescriptionList"/>
    <dgm:cxn modelId="{BFF3B13D-9D2E-42F3-953C-843DFA989FF2}" type="presParOf" srcId="{D86D77B2-0BE4-4BD0-AC3F-E1B606BD9896}" destId="{479520A9-03BB-45F5-9954-7F75959E18D5}" srcOrd="2" destOrd="0" presId="urn:microsoft.com/office/officeart/2018/2/layout/IconLabelDescriptionList"/>
    <dgm:cxn modelId="{424DE865-B492-4E1D-A9F8-D7D8EBC99AAF}" type="presParOf" srcId="{D86D77B2-0BE4-4BD0-AC3F-E1B606BD9896}" destId="{E4EAB5A2-8B94-4A03-BF8D-1C3A82B619A9}" srcOrd="3" destOrd="0" presId="urn:microsoft.com/office/officeart/2018/2/layout/IconLabelDescriptionList"/>
    <dgm:cxn modelId="{A00DD803-70F1-4EF4-9186-948B9275B8A8}" type="presParOf" srcId="{D86D77B2-0BE4-4BD0-AC3F-E1B606BD9896}" destId="{4F4C345B-A681-41D3-9454-6D5AA615648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7AC61-ABCF-4D5F-998E-799740C99F0D}">
      <dsp:nvSpPr>
        <dsp:cNvPr id="0" name=""/>
        <dsp:cNvSpPr/>
      </dsp:nvSpPr>
      <dsp:spPr>
        <a:xfrm>
          <a:off x="1613" y="1424940"/>
          <a:ext cx="644519" cy="64451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B3242-5163-4077-B5BC-D096D66CA40F}">
      <dsp:nvSpPr>
        <dsp:cNvPr id="0" name=""/>
        <dsp:cNvSpPr/>
      </dsp:nvSpPr>
      <dsp:spPr>
        <a:xfrm>
          <a:off x="1613" y="2169723"/>
          <a:ext cx="1841484" cy="2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Question 1</a:t>
          </a:r>
        </a:p>
      </dsp:txBody>
      <dsp:txXfrm>
        <a:off x="1613" y="2169723"/>
        <a:ext cx="1841484" cy="276222"/>
      </dsp:txXfrm>
    </dsp:sp>
    <dsp:sp modelId="{8F025EDE-1BB4-4E7B-9853-6C59E91516E5}">
      <dsp:nvSpPr>
        <dsp:cNvPr id="0" name=""/>
        <dsp:cNvSpPr/>
      </dsp:nvSpPr>
      <dsp:spPr>
        <a:xfrm>
          <a:off x="1613" y="2492580"/>
          <a:ext cx="1841484" cy="126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Are the stats that affect a player’s salary vary by position? </a:t>
          </a:r>
        </a:p>
      </dsp:txBody>
      <dsp:txXfrm>
        <a:off x="1613" y="2492580"/>
        <a:ext cx="1841484" cy="1264079"/>
      </dsp:txXfrm>
    </dsp:sp>
    <dsp:sp modelId="{82D2652C-9F72-4936-981B-852F6A883DE2}">
      <dsp:nvSpPr>
        <dsp:cNvPr id="0" name=""/>
        <dsp:cNvSpPr/>
      </dsp:nvSpPr>
      <dsp:spPr>
        <a:xfrm>
          <a:off x="2165357" y="1424940"/>
          <a:ext cx="644519" cy="64451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C3E20-4F2D-4748-96F9-FA3B89C5262B}">
      <dsp:nvSpPr>
        <dsp:cNvPr id="0" name=""/>
        <dsp:cNvSpPr/>
      </dsp:nvSpPr>
      <dsp:spPr>
        <a:xfrm>
          <a:off x="2165357" y="2169723"/>
          <a:ext cx="1841484" cy="2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Question 2</a:t>
          </a:r>
        </a:p>
      </dsp:txBody>
      <dsp:txXfrm>
        <a:off x="2165357" y="2169723"/>
        <a:ext cx="1841484" cy="276222"/>
      </dsp:txXfrm>
    </dsp:sp>
    <dsp:sp modelId="{48E7862A-5C6D-411F-8C4F-26233D9928EC}">
      <dsp:nvSpPr>
        <dsp:cNvPr id="0" name=""/>
        <dsp:cNvSpPr/>
      </dsp:nvSpPr>
      <dsp:spPr>
        <a:xfrm>
          <a:off x="2165357" y="2492580"/>
          <a:ext cx="1841484" cy="126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are the top factors that affects the players salary?</a:t>
          </a:r>
        </a:p>
      </dsp:txBody>
      <dsp:txXfrm>
        <a:off x="2165357" y="2492580"/>
        <a:ext cx="1841484" cy="1264079"/>
      </dsp:txXfrm>
    </dsp:sp>
    <dsp:sp modelId="{FD7DDB73-B49D-473C-BC51-08F9D8979576}">
      <dsp:nvSpPr>
        <dsp:cNvPr id="0" name=""/>
        <dsp:cNvSpPr/>
      </dsp:nvSpPr>
      <dsp:spPr>
        <a:xfrm>
          <a:off x="4329101" y="1424940"/>
          <a:ext cx="644519" cy="64451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20A9-03BB-45F5-9954-7F75959E18D5}">
      <dsp:nvSpPr>
        <dsp:cNvPr id="0" name=""/>
        <dsp:cNvSpPr/>
      </dsp:nvSpPr>
      <dsp:spPr>
        <a:xfrm>
          <a:off x="4329101" y="2169723"/>
          <a:ext cx="1841484" cy="2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Question 3</a:t>
          </a:r>
        </a:p>
      </dsp:txBody>
      <dsp:txXfrm>
        <a:off x="4329101" y="2169723"/>
        <a:ext cx="1841484" cy="276222"/>
      </dsp:txXfrm>
    </dsp:sp>
    <dsp:sp modelId="{4F4C345B-A681-41D3-9454-6D5AA615648A}">
      <dsp:nvSpPr>
        <dsp:cNvPr id="0" name=""/>
        <dsp:cNvSpPr/>
      </dsp:nvSpPr>
      <dsp:spPr>
        <a:xfrm>
          <a:off x="4329101" y="2492580"/>
          <a:ext cx="1841484" cy="126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Stat does each California Team value?</a:t>
          </a:r>
        </a:p>
      </dsp:txBody>
      <dsp:txXfrm>
        <a:off x="4329101" y="2492580"/>
        <a:ext cx="1841484" cy="1264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fif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4.jfif"/><Relationship Id="rId5" Type="http://schemas.openxmlformats.org/officeDocument/2006/relationships/image" Target="../media/image74.png"/><Relationship Id="rId10" Type="http://schemas.openxmlformats.org/officeDocument/2006/relationships/image" Target="../media/image79.jpg"/><Relationship Id="rId4" Type="http://schemas.openxmlformats.org/officeDocument/2006/relationships/image" Target="../media/image73.png"/><Relationship Id="rId9" Type="http://schemas.openxmlformats.org/officeDocument/2006/relationships/image" Target="../media/image7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864391">
            <a:off x="5407520" y="696230"/>
            <a:ext cx="5288798" cy="23069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/>
              <a:t>Factors That Affect Basketball Player’s Salary</a:t>
            </a:r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210C97-2A0A-4E69-8FF9-09907B781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105400"/>
            <a:ext cx="2819400" cy="1325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5A1E09-FCF8-4BEA-926E-5006087CD8E8}"/>
              </a:ext>
            </a:extLst>
          </p:cNvPr>
          <p:cNvSpPr txBox="1"/>
          <p:nvPr/>
        </p:nvSpPr>
        <p:spPr>
          <a:xfrm rot="20242045">
            <a:off x="2468388" y="256448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97F4-9786-4D1E-8E3E-2518488EA99F}"/>
              </a:ext>
            </a:extLst>
          </p:cNvPr>
          <p:cNvSpPr txBox="1"/>
          <p:nvPr/>
        </p:nvSpPr>
        <p:spPr>
          <a:xfrm rot="20151960">
            <a:off x="2670563" y="3355143"/>
            <a:ext cx="1503452" cy="30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Anthony Nguyen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E8720-3CA7-458F-9374-B1B8289E253D}"/>
              </a:ext>
            </a:extLst>
          </p:cNvPr>
          <p:cNvSpPr txBox="1"/>
          <p:nvPr/>
        </p:nvSpPr>
        <p:spPr>
          <a:xfrm rot="20254337">
            <a:off x="3012186" y="3658775"/>
            <a:ext cx="102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Helen 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41CA1-CF87-4731-AD91-78363C7FA2EF}"/>
              </a:ext>
            </a:extLst>
          </p:cNvPr>
          <p:cNvSpPr txBox="1"/>
          <p:nvPr/>
        </p:nvSpPr>
        <p:spPr>
          <a:xfrm rot="20296184">
            <a:off x="3003672" y="3928648"/>
            <a:ext cx="1279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Shadi</a:t>
            </a:r>
            <a:r>
              <a:rPr lang="en-US" sz="1400" dirty="0"/>
              <a:t> Salama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ED2F6-5023-4026-B10A-589859F1548B}"/>
              </a:ext>
            </a:extLst>
          </p:cNvPr>
          <p:cNvSpPr txBox="1"/>
          <p:nvPr/>
        </p:nvSpPr>
        <p:spPr>
          <a:xfrm rot="20253855">
            <a:off x="3039819" y="405581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Warren Vince Sy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one column(Name) into two different columns (Name) and (Position)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1690688"/>
            <a:ext cx="812760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1" y="3200400"/>
            <a:ext cx="8144985" cy="93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4114799"/>
            <a:ext cx="8144985" cy="22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3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Data Frames using 2 key values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08" y="1853852"/>
            <a:ext cx="10266271" cy="42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5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Multiple </a:t>
            </a:r>
            <a:r>
              <a:rPr lang="en-US" dirty="0" err="1"/>
              <a:t>Dataframes</a:t>
            </a:r>
            <a:r>
              <a:rPr lang="en-US" dirty="0"/>
              <a:t> based on Position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78" y="2004164"/>
            <a:ext cx="9913597" cy="37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52401"/>
            <a:ext cx="10058400" cy="838199"/>
          </a:xfrm>
        </p:spPr>
        <p:txBody>
          <a:bodyPr>
            <a:normAutofit/>
          </a:bodyPr>
          <a:lstStyle/>
          <a:p>
            <a:r>
              <a:rPr lang="en-US" sz="2800" dirty="0"/>
              <a:t>Check Correlation of all stats against salary per position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4" y="1371600"/>
            <a:ext cx="1016453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2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058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Correlation Results by 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3890963"/>
            <a:ext cx="3124200" cy="575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96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82519"/>
            <a:ext cx="2895600" cy="48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3581400"/>
            <a:ext cx="3131344" cy="59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3131343" cy="26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81400"/>
            <a:ext cx="307181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304818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3577879"/>
            <a:ext cx="3281186" cy="53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4114801"/>
            <a:ext cx="328118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66800"/>
            <a:ext cx="28194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58512"/>
            <a:ext cx="2895600" cy="22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9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Center Position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6096000" cy="478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66800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Statistic awarded to a player who retrieves the ball after a missed field goal or free throw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Height is so important, most rebounds are made by centers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81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Power Forward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Free Throws are generally awarded after a foul on the shooter.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Most fouls happen inside the box.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94064"/>
            <a:ext cx="6104245" cy="474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33" y="1094064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6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Shooting Guard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Ultimate objective of basketball is to score.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Shooting guards are known for their prolific scoring abilities.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23" y="1066800"/>
            <a:ext cx="437888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1" y="1066800"/>
            <a:ext cx="6153861" cy="46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9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910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We used the correlation function (</a:t>
            </a:r>
            <a:r>
              <a:rPr lang="en-US" dirty="0" err="1">
                <a:solidFill>
                  <a:srgbClr val="FFFF00"/>
                </a:solidFill>
              </a:rPr>
              <a:t>df_corr.unstack</a:t>
            </a:r>
            <a:r>
              <a:rPr lang="en-US" dirty="0">
                <a:solidFill>
                  <a:srgbClr val="FFFF00"/>
                </a:solidFill>
              </a:rPr>
              <a:t>().</a:t>
            </a:r>
            <a:r>
              <a:rPr lang="en-US" dirty="0" err="1">
                <a:solidFill>
                  <a:srgbClr val="FFFF00"/>
                </a:solidFill>
              </a:rPr>
              <a:t>sort_values</a:t>
            </a:r>
            <a:r>
              <a:rPr lang="en-US" dirty="0">
                <a:solidFill>
                  <a:srgbClr val="FFFF00"/>
                </a:solidFill>
              </a:rPr>
              <a:t>()) </a:t>
            </a:r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</a:p>
          <a:p>
            <a:pPr lvl="1"/>
            <a:r>
              <a:rPr lang="en-US" dirty="0"/>
              <a:t>Display the Data Frame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Export the Data Frame to CSV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470409-4B5E-4A4C-9EC6-C486821F4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57400"/>
            <a:ext cx="687835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148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Create conditional format rule in excel to visualize the correlation between salaries for all 324 players and each stats.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BFEF9A-1F53-43A0-87FD-152A00A1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31" y="1828800"/>
            <a:ext cx="7036209" cy="40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838200"/>
            <a:ext cx="4648200" cy="6858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828800"/>
            <a:ext cx="5334000" cy="4343400"/>
          </a:xfrm>
        </p:spPr>
        <p:txBody>
          <a:bodyPr/>
          <a:lstStyle/>
          <a:p>
            <a:r>
              <a:rPr lang="en-US" dirty="0"/>
              <a:t>Core hypothesis and main questions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Data cleaning </a:t>
            </a:r>
          </a:p>
          <a:p>
            <a:r>
              <a:rPr lang="en-US" dirty="0"/>
              <a:t>Analysis process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7" name="Picture 6" descr="A person playing a game of basketball&#10;&#10;Description automatically generated">
            <a:extLst>
              <a:ext uri="{FF2B5EF4-FFF2-40B4-BE49-F238E27FC236}">
                <a16:creationId xmlns:a16="http://schemas.microsoft.com/office/drawing/2014/main" id="{DB426140-54AC-4ADE-91A1-DD4DBFF2C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0" y="2133600"/>
            <a:ext cx="3322638" cy="18669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9" name="Picture 8" descr="A picture containing person, sport, player, racket&#10;&#10;Description automatically generated">
            <a:extLst>
              <a:ext uri="{FF2B5EF4-FFF2-40B4-BE49-F238E27FC236}">
                <a16:creationId xmlns:a16="http://schemas.microsoft.com/office/drawing/2014/main" id="{9AC0B480-096C-41A9-A163-DF215E84C2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8409">
            <a:off x="3356604" y="2987647"/>
            <a:ext cx="2057400" cy="1370743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11" name="Picture 10" descr="A person holding a basketball&#10;&#10;Description automatically generated">
            <a:extLst>
              <a:ext uri="{FF2B5EF4-FFF2-40B4-BE49-F238E27FC236}">
                <a16:creationId xmlns:a16="http://schemas.microsoft.com/office/drawing/2014/main" id="{BA0BD872-B42F-4DF5-BF8B-0DFF8A2F5E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67" y="3552607"/>
            <a:ext cx="2303773" cy="12954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13" name="Picture 12" descr="A person holding a basketball&#10;&#10;Description automatically generated">
            <a:extLst>
              <a:ext uri="{FF2B5EF4-FFF2-40B4-BE49-F238E27FC236}">
                <a16:creationId xmlns:a16="http://schemas.microsoft.com/office/drawing/2014/main" id="{9F032249-12A1-4E51-9604-9CC458DE0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70" y="3752005"/>
            <a:ext cx="2967757" cy="16675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35814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34738B-FD1B-47D6-9B58-1BFC57EFF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7234200" cy="27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Points vs Salary (r - value is 0.673993)</a:t>
            </a:r>
          </a:p>
          <a:p>
            <a:r>
              <a:rPr lang="en-US" dirty="0"/>
              <a:t>Field goals vs Salary 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267200" cy="4343400"/>
          </a:xfrm>
        </p:spPr>
        <p:txBody>
          <a:bodyPr/>
          <a:lstStyle/>
          <a:p>
            <a:r>
              <a:rPr lang="en-US" dirty="0"/>
              <a:t>Points vs Salary </a:t>
            </a:r>
            <a:br>
              <a:rPr lang="en-US" dirty="0"/>
            </a:br>
            <a:r>
              <a:rPr lang="en-US" dirty="0"/>
              <a:t>(r - value is 0.673993)</a:t>
            </a:r>
          </a:p>
          <a:p>
            <a:r>
              <a:rPr lang="en-US" dirty="0"/>
              <a:t>Field goals vs Salary </a:t>
            </a:r>
            <a:br>
              <a:rPr lang="en-US" dirty="0"/>
            </a:br>
            <a:r>
              <a:rPr lang="en-US" dirty="0"/>
              <a:t>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</a:t>
            </a:r>
            <a:br>
              <a:rPr lang="en-US" dirty="0"/>
            </a:br>
            <a:r>
              <a:rPr lang="en-US" dirty="0"/>
              <a:t>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B275853-C157-4D26-BC22-EAB671D1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22067"/>
            <a:ext cx="4062250" cy="289649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FF07E72-F9EA-4079-B910-D16520123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63" y="4598374"/>
            <a:ext cx="2434487" cy="171690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61094D9-D6C2-45E9-8F98-55CC399E5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066800"/>
            <a:ext cx="2425262" cy="1686582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A2ADA47-F93C-401B-815F-AFA9F9E016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/>
        </p:blipFill>
        <p:spPr>
          <a:xfrm>
            <a:off x="9525000" y="2819400"/>
            <a:ext cx="2425262" cy="170137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5843E75-37F9-48C7-8FC8-276590D0C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572000"/>
            <a:ext cx="2425262" cy="17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C0F7-F851-734D-B634-06B888E3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54" y="304800"/>
            <a:ext cx="10058400" cy="7239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/>
              <a:t>Analysis for Clippers</a:t>
            </a:r>
          </a:p>
        </p:txBody>
      </p:sp>
      <p:pic>
        <p:nvPicPr>
          <p:cNvPr id="6" name="Content Placeholder 4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8708400A-B12F-854D-AE39-DE1396592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8498"/>
            <a:ext cx="2255424" cy="152952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DD2C69-FD33-A14B-A20B-14931F845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90" y="1326308"/>
            <a:ext cx="6897883" cy="52197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Matplotlib.pyplot</a:t>
            </a:r>
            <a:r>
              <a:rPr lang="en-US" dirty="0"/>
              <a:t> allowed multiple bar graph displays</a:t>
            </a:r>
          </a:p>
          <a:p>
            <a:pPr marL="0" indent="0">
              <a:buNone/>
            </a:pPr>
            <a:r>
              <a:rPr lang="en-US" dirty="0"/>
              <a:t>Small Forwards ranked with higher salaries in this comparison with players reaching close to $30 million salaries.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6F1B6B-DD84-3641-87B1-B5753A2AB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660913"/>
            <a:ext cx="6897883" cy="304468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A7180E-35FF-D24C-B459-5A92D7EC1E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4" y="1778835"/>
            <a:ext cx="2274420" cy="1797602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1172CD-F20D-2648-BD21-E7DA41321A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276396"/>
            <a:ext cx="2255424" cy="1581604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875B68-C751-554A-A49A-F936AA6D00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3" y="3593002"/>
            <a:ext cx="2288874" cy="1647799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3B0CFC-E662-4543-8531-FB98EAC202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60217"/>
            <a:ext cx="2255425" cy="1637236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FA8F21-5109-5144-A8A8-55354AB895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2664949"/>
            <a:ext cx="2255425" cy="1654310"/>
          </a:xfrm>
          <a:prstGeom prst="rect">
            <a:avLst/>
          </a:prstGeom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43D5C6-99D9-074A-A90B-6101E6598D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4353079"/>
            <a:ext cx="2255425" cy="17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232C37-187D-403D-B4DC-16C0B955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419600"/>
            <a:ext cx="2152650" cy="215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37990-241D-49D9-9DE2-C885F143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0" y="3060432"/>
            <a:ext cx="4076700" cy="27336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8F84D-8D02-4ADF-A47E-44D2A3058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3423">
            <a:off x="6555703" y="2828096"/>
            <a:ext cx="2133600" cy="14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6CD91-4050-4B1C-BECF-429DDF629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71" y="2362200"/>
            <a:ext cx="3981450" cy="27432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4EB8D-7C80-4ACB-8452-A785DEE6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24876">
            <a:off x="1702075" y="2336180"/>
            <a:ext cx="2041715" cy="145342"/>
          </a:xfrm>
          <a:prstGeom prst="rect">
            <a:avLst/>
          </a:prstGeom>
        </p:spPr>
      </p:pic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1E5EB85-00A2-4492-B26F-457F01730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90135"/>
            <a:ext cx="2349499" cy="15266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 descr="A group of basketball players&#10;&#10;Description automatically generated">
            <a:extLst>
              <a:ext uri="{FF2B5EF4-FFF2-40B4-BE49-F238E27FC236}">
                <a16:creationId xmlns:a16="http://schemas.microsoft.com/office/drawing/2014/main" id="{3B5204F2-6A7E-4D54-9BA9-2E50ED5970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81939"/>
            <a:ext cx="6832600" cy="22564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1052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38736F-9849-4360-8F36-296DFD118C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363817"/>
            <a:ext cx="2362200" cy="1460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831DEC-EF05-45DB-BD00-AF626A3A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9715">
            <a:off x="7981950" y="1379267"/>
            <a:ext cx="3695700" cy="26670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CBFB9-9314-4AB5-96F4-AEB7EB7B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35495">
            <a:off x="7190696" y="2324918"/>
            <a:ext cx="2733675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D1519-893F-426F-BB76-0CF8208CA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63" y="2065996"/>
            <a:ext cx="3781425" cy="263842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6C620-C53B-4B7C-A07F-9ED0FBD3B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46890">
            <a:off x="1807848" y="1965983"/>
            <a:ext cx="2781300" cy="200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7B5F5-1C34-4930-810A-3AB9A2B24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475" y="3886200"/>
            <a:ext cx="3667125" cy="2647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B4A243-20E9-420F-9FCC-C1337B44B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664" y="3724275"/>
            <a:ext cx="2724150" cy="16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A11F1-51DF-4040-86A4-0DD247187E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80516"/>
            <a:ext cx="2392251" cy="170746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ABA72-5597-4DF8-9AC2-97B4E70B1E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4561">
            <a:off x="10130626" y="3806315"/>
            <a:ext cx="1905000" cy="126920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Picture 13" descr="A person playing a game of basketball&#10;&#10;Description automatically generated">
            <a:extLst>
              <a:ext uri="{FF2B5EF4-FFF2-40B4-BE49-F238E27FC236}">
                <a16:creationId xmlns:a16="http://schemas.microsoft.com/office/drawing/2014/main" id="{11F11029-7DAB-471B-97FC-3E0E94BBE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259">
            <a:off x="3296994" y="-29760"/>
            <a:ext cx="3322638" cy="18669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2891DB-0422-4298-BB81-F2DEB0DB0E0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12" y="1552721"/>
            <a:ext cx="1431762" cy="209059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5820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C7CEA7-6F65-48C1-B5DF-CF642FFC3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029200"/>
            <a:ext cx="1981200" cy="198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CFB15-25DC-437B-B467-A0BEA881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61" y="2413000"/>
            <a:ext cx="4057650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516F09-8F6B-4ABA-B8A0-58D440DCD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039" y="1828800"/>
            <a:ext cx="2847975" cy="180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2F498-9B40-417D-94F6-02D224449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310" y="2238211"/>
            <a:ext cx="4105275" cy="2752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56EAD-24FD-42A2-B04D-E8321DC63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1828799"/>
            <a:ext cx="2771775" cy="180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87AA2-FBFF-4DE4-9C98-112E19BADC6E}"/>
              </a:ext>
            </a:extLst>
          </p:cNvPr>
          <p:cNvSpPr txBox="1"/>
          <p:nvPr/>
        </p:nvSpPr>
        <p:spPr>
          <a:xfrm>
            <a:off x="2667000" y="2413000"/>
            <a:ext cx="762000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Clippers</a:t>
            </a:r>
          </a:p>
        </p:txBody>
      </p:sp>
    </p:spTree>
    <p:extLst>
      <p:ext uri="{BB962C8B-B14F-4D97-AF65-F5344CB8AC3E}">
        <p14:creationId xmlns:p14="http://schemas.microsoft.com/office/powerpoint/2010/main" val="36011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267CF52-A4FD-4AF0-9521-587B6CF2C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5181600"/>
            <a:ext cx="1349780" cy="1539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CD4F72-633A-44B7-AC81-D23BD05C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114550"/>
            <a:ext cx="44577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6C584-A5FE-4613-87C4-B1ADE01E0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37" y="1752600"/>
            <a:ext cx="27813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21B38-E982-4BEA-84DC-E134BC3CF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311" y="2171700"/>
            <a:ext cx="3943350" cy="270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A7A2C-09BE-46F5-8573-0075C2CD5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311" y="1752600"/>
            <a:ext cx="2828925" cy="24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6016C-B068-47F1-A21D-0A3655A61C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50461"/>
            <a:ext cx="2857500" cy="16002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2146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Finding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our findings, the </a:t>
            </a:r>
            <a:r>
              <a:rPr lang="en-US" dirty="0" err="1"/>
              <a:t>r-value</a:t>
            </a:r>
            <a:r>
              <a:rPr lang="en-US" dirty="0"/>
              <a:t> has determined that ultimately, the main 5 factors affecting NBA salaries were: </a:t>
            </a:r>
          </a:p>
          <a:p>
            <a:pPr marL="0" indent="0">
              <a:buNone/>
            </a:pPr>
            <a:r>
              <a:rPr lang="en-US" u="sng" dirty="0"/>
              <a:t>Points</a:t>
            </a:r>
          </a:p>
          <a:p>
            <a:pPr marL="0" indent="0">
              <a:buNone/>
            </a:pPr>
            <a:r>
              <a:rPr lang="en-US" u="sng" dirty="0"/>
              <a:t>Field Goals Made</a:t>
            </a:r>
          </a:p>
          <a:p>
            <a:pPr marL="0" indent="0">
              <a:buNone/>
            </a:pPr>
            <a:r>
              <a:rPr lang="en-US" u="sng" dirty="0"/>
              <a:t>Field Goals Attempted</a:t>
            </a:r>
          </a:p>
          <a:p>
            <a:pPr marL="0" indent="0">
              <a:buNone/>
            </a:pPr>
            <a:r>
              <a:rPr lang="en-US" u="sng" dirty="0"/>
              <a:t>Minutes Played</a:t>
            </a:r>
          </a:p>
          <a:p>
            <a:pPr marL="0" indent="0">
              <a:buNone/>
            </a:pPr>
            <a:r>
              <a:rPr lang="en-US" u="sng" dirty="0"/>
              <a:t>3 Point Field Goals Made</a:t>
            </a:r>
          </a:p>
          <a:p>
            <a:pPr marL="0" indent="0">
              <a:buNone/>
            </a:pPr>
            <a:r>
              <a:rPr lang="en-US" dirty="0"/>
              <a:t>And our recommendation for any player or any basketball players agent is to invest in developing these skills to be successful in basketball and get higher salary.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89A66-92D4-43EE-8235-94BA0DEEF4C5}"/>
              </a:ext>
            </a:extLst>
          </p:cNvPr>
          <p:cNvSpPr txBox="1"/>
          <p:nvPr/>
        </p:nvSpPr>
        <p:spPr>
          <a:xfrm>
            <a:off x="134814" y="137829"/>
            <a:ext cx="11676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Bonus:  </a:t>
            </a:r>
            <a:r>
              <a:rPr lang="en-US" sz="2200" dirty="0" err="1"/>
              <a:t>Heatmap</a:t>
            </a:r>
            <a:r>
              <a:rPr lang="en-US" sz="2200" dirty="0"/>
              <a:t> that shows which states spend the most on NBA player salaries by Year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10502958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9" y="4874409"/>
            <a:ext cx="6590518" cy="184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9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419099"/>
            <a:ext cx="7010400" cy="838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Main Questions</a:t>
            </a:r>
            <a:r>
              <a:rPr lang="en-US" dirty="0"/>
              <a:t> and Core Hypothesis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8C0B48C-9E9A-46B0-ACC9-5B6F709307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394965"/>
              </p:ext>
            </p:extLst>
          </p:nvPr>
        </p:nvGraphicFramePr>
        <p:xfrm>
          <a:off x="609600" y="838200"/>
          <a:ext cx="6172200" cy="518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09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89A66-92D4-43EE-8235-94BA0DEEF4C5}"/>
              </a:ext>
            </a:extLst>
          </p:cNvPr>
          <p:cNvSpPr txBox="1"/>
          <p:nvPr/>
        </p:nvSpPr>
        <p:spPr>
          <a:xfrm>
            <a:off x="4648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89A66-92D4-43EE-8235-94BA0DEEF4C5}"/>
              </a:ext>
            </a:extLst>
          </p:cNvPr>
          <p:cNvSpPr txBox="1"/>
          <p:nvPr/>
        </p:nvSpPr>
        <p:spPr>
          <a:xfrm>
            <a:off x="3886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39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DEFD7437-0C01-954D-9AD6-8D93E4CAF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" y="68262"/>
            <a:ext cx="5410787" cy="672147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498646-84E4-8543-B107-6C7C2B9D5EAC}"/>
              </a:ext>
            </a:extLst>
          </p:cNvPr>
          <p:cNvSpPr txBox="1"/>
          <p:nvPr/>
        </p:nvSpPr>
        <p:spPr>
          <a:xfrm>
            <a:off x="5638800" y="7620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 and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810A7-3D81-8F4F-A0E7-85F8F1EC9C8E}"/>
              </a:ext>
            </a:extLst>
          </p:cNvPr>
          <p:cNvSpPr txBox="1"/>
          <p:nvPr/>
        </p:nvSpPr>
        <p:spPr>
          <a:xfrm>
            <a:off x="6324600" y="2133600"/>
            <a:ext cx="495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originally wanted to use the data from all the NBA teams but due to time constraint in this project  we limited it to just the California NBA teams.</a:t>
            </a:r>
          </a:p>
          <a:p>
            <a:endParaRPr lang="en-US" dirty="0"/>
          </a:p>
          <a:p>
            <a:r>
              <a:rPr lang="en-US" dirty="0"/>
              <a:t>We wanted to find correlations and patterns to answer our question of what affects basketball salaries.</a:t>
            </a:r>
          </a:p>
          <a:p>
            <a:endParaRPr lang="en-US" dirty="0"/>
          </a:p>
          <a:p>
            <a:r>
              <a:rPr lang="en-US" dirty="0"/>
              <a:t>We also wanted to know if the stats that affect the salary are the same for all positions.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E7B9-327A-A249-850B-97EFC15F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609600"/>
            <a:ext cx="6248400" cy="762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/>
            <a:r>
              <a:rPr lang="en-US" dirty="0"/>
              <a:t> Exploring Questions and Data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572452E-0302-436B-9743-521E17B9C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1600" y="1676400"/>
            <a:ext cx="6400801" cy="4343400"/>
          </a:xfrm>
        </p:spPr>
        <p:txBody>
          <a:bodyPr/>
          <a:lstStyle/>
          <a:p>
            <a:r>
              <a:rPr lang="en-US" dirty="0"/>
              <a:t>Through exploring the data, we realized there were specific responsibilities of each player that may affect the stats, and possibly the salary.</a:t>
            </a:r>
          </a:p>
          <a:p>
            <a:r>
              <a:rPr lang="en-US" dirty="0"/>
              <a:t>Some players are needed to be more aggressive, get every rebound, anticipate passes, blocking, or focus on shooting from all areas of the court.</a:t>
            </a:r>
          </a:p>
          <a:p>
            <a:r>
              <a:rPr lang="en-US" dirty="0"/>
              <a:t>We became curious of data if we sorted by position on the court.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3C4BFB-B329-B740-B16C-7DEF8CA4D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4038600"/>
            <a:ext cx="3733800" cy="2819400"/>
          </a:xfrm>
          <a:prstGeom prst="rect">
            <a:avLst/>
          </a:prstGeom>
        </p:spPr>
      </p:pic>
      <p:pic>
        <p:nvPicPr>
          <p:cNvPr id="21" name="Picture 20" descr="A picture containing knife, drawing&#10;&#10;Description automatically generated">
            <a:extLst>
              <a:ext uri="{FF2B5EF4-FFF2-40B4-BE49-F238E27FC236}">
                <a16:creationId xmlns:a16="http://schemas.microsoft.com/office/drawing/2014/main" id="{89E27273-1864-2C41-8B29-F261CCA58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0"/>
            <a:ext cx="4724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86ECFD-803A-4E34-A73D-3FB70A79E23F}"/>
              </a:ext>
            </a:extLst>
          </p:cNvPr>
          <p:cNvSpPr/>
          <p:nvPr/>
        </p:nvSpPr>
        <p:spPr>
          <a:xfrm>
            <a:off x="0" y="4495800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4543">
            <a:off x="533400" y="750957"/>
            <a:ext cx="2590800" cy="762000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5481" y="2151342"/>
            <a:ext cx="3810000" cy="1600200"/>
          </a:xfrm>
        </p:spPr>
        <p:txBody>
          <a:bodyPr/>
          <a:lstStyle/>
          <a:p>
            <a:r>
              <a:rPr lang="en-US" dirty="0"/>
              <a:t>ESPN.com/</a:t>
            </a:r>
            <a:r>
              <a:rPr lang="en-US" dirty="0" err="1"/>
              <a:t>nba</a:t>
            </a:r>
            <a:endParaRPr lang="en-US" dirty="0"/>
          </a:p>
          <a:p>
            <a:r>
              <a:rPr lang="en-US" dirty="0"/>
              <a:t>stats.nba.com</a:t>
            </a:r>
          </a:p>
          <a:p>
            <a:r>
              <a:rPr lang="en-US" dirty="0"/>
              <a:t>Basketball-reference.com</a:t>
            </a:r>
          </a:p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C7EE1346-D1E9-4904-B113-A80F5370B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8" y="4767838"/>
            <a:ext cx="3452218" cy="128206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8AAE32-4327-4DC2-9EF1-497A3F55A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747641"/>
            <a:ext cx="2819400" cy="13251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941B11-2ECB-4C77-9D1D-9FA22F07F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6382" y="5147310"/>
            <a:ext cx="35052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86ECFD-803A-4E34-A73D-3FB70A79E23F}"/>
              </a:ext>
            </a:extLst>
          </p:cNvPr>
          <p:cNvSpPr/>
          <p:nvPr/>
        </p:nvSpPr>
        <p:spPr>
          <a:xfrm>
            <a:off x="0" y="4486275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5557807" cy="26574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study includes four team in California</a:t>
            </a:r>
          </a:p>
          <a:p>
            <a:r>
              <a:rPr lang="en-US" dirty="0"/>
              <a:t>Golden State Warriors</a:t>
            </a:r>
          </a:p>
          <a:p>
            <a:r>
              <a:rPr lang="en-US" dirty="0"/>
              <a:t>LA Clippers</a:t>
            </a:r>
          </a:p>
          <a:p>
            <a:r>
              <a:rPr lang="en-US" dirty="0"/>
              <a:t>Sacramento Kings</a:t>
            </a:r>
          </a:p>
          <a:p>
            <a:r>
              <a:rPr lang="en-US" dirty="0"/>
              <a:t>Lakers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A61AE84-9B69-41BF-A6AF-8AFED898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24350"/>
            <a:ext cx="2152650" cy="21526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05365FB-026A-45F4-B482-425EAD979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4410073"/>
            <a:ext cx="1981200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9A7AC28-AEB5-4418-87C7-DCC87E9078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07" y="4699000"/>
            <a:ext cx="1349780" cy="153987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881E02-EF10-4282-9CCA-8DF73EFD40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0" y="4670359"/>
            <a:ext cx="2362200" cy="14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EB9-B17E-45D4-9776-2BCEB0C4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1453-FB26-459F-AD3C-49EA3ABDE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7848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Players Stats Dataset 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Extracted data into a CSV</a:t>
            </a:r>
          </a:p>
          <a:p>
            <a:pPr lvl="2"/>
            <a:r>
              <a:rPr lang="en-US" dirty="0"/>
              <a:t>Added Year Column</a:t>
            </a:r>
          </a:p>
          <a:p>
            <a:pPr lvl="2"/>
            <a:r>
              <a:rPr lang="en-US" dirty="0"/>
              <a:t>Filtered data  with California teams only</a:t>
            </a:r>
          </a:p>
          <a:p>
            <a:r>
              <a:rPr lang="en-US" dirty="0"/>
              <a:t>Players Salaries and Positions Dataset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We found the players salaries for all NBA players for the five years in one excel sheet, each year in a workbook/tab.</a:t>
            </a:r>
          </a:p>
          <a:p>
            <a:pPr lvl="2"/>
            <a:r>
              <a:rPr lang="en-US" dirty="0"/>
              <a:t>We imported each list using </a:t>
            </a:r>
            <a:r>
              <a:rPr lang="en-US" dirty="0" err="1"/>
              <a:t>Jupyter</a:t>
            </a:r>
            <a:r>
              <a:rPr lang="en-US" dirty="0"/>
              <a:t> Notebook and Pandas function in five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Then we merged the five </a:t>
            </a:r>
            <a:r>
              <a:rPr lang="en-US" dirty="0" err="1"/>
              <a:t>dataframes</a:t>
            </a:r>
            <a:r>
              <a:rPr lang="en-US" dirty="0"/>
              <a:t> into one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Then we renamed the duplicate columns name.</a:t>
            </a:r>
          </a:p>
          <a:p>
            <a:pPr lvl="2"/>
            <a:r>
              <a:rPr lang="en-US" dirty="0"/>
              <a:t>We rearranged the columns order.</a:t>
            </a:r>
          </a:p>
          <a:p>
            <a:pPr lvl="2"/>
            <a:r>
              <a:rPr lang="en-US" dirty="0"/>
              <a:t>Then we filtered the </a:t>
            </a:r>
            <a:r>
              <a:rPr lang="en-US" dirty="0" err="1"/>
              <a:t>dataframe</a:t>
            </a:r>
            <a:r>
              <a:rPr lang="en-US" dirty="0"/>
              <a:t> to include only four teams to create our study sample. </a:t>
            </a:r>
          </a:p>
          <a:p>
            <a:endParaRPr lang="en-US" dirty="0"/>
          </a:p>
        </p:txBody>
      </p:sp>
      <p:pic>
        <p:nvPicPr>
          <p:cNvPr id="5" name="Picture 4" descr="A picture containing person, sport, building, ball&#10;&#10;Description automatically generated">
            <a:extLst>
              <a:ext uri="{FF2B5EF4-FFF2-40B4-BE49-F238E27FC236}">
                <a16:creationId xmlns:a16="http://schemas.microsoft.com/office/drawing/2014/main" id="{2648310F-34E0-42E4-B528-8B67A700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990600"/>
            <a:ext cx="3238500" cy="431482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65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Excel File w/ multiple sheets into a single data frame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2725118"/>
            <a:ext cx="94805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569766"/>
            <a:ext cx="949325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3429000"/>
            <a:ext cx="94805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823</Words>
  <Application>Microsoft Office PowerPoint</Application>
  <PresentationFormat>Widescreen</PresentationFormat>
  <Paragraphs>122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Franklin Gothic Medium</vt:lpstr>
      <vt:lpstr>Impact</vt:lpstr>
      <vt:lpstr>Basketball 16x9</vt:lpstr>
      <vt:lpstr>Factors That Affect Basketball Player’s Salary</vt:lpstr>
      <vt:lpstr>Content</vt:lpstr>
      <vt:lpstr>Main Questions and Core Hypothesis</vt:lpstr>
      <vt:lpstr>PowerPoint Presentation</vt:lpstr>
      <vt:lpstr> Exploring Questions and Data</vt:lpstr>
      <vt:lpstr>Data source</vt:lpstr>
      <vt:lpstr>Teams Analysis </vt:lpstr>
      <vt:lpstr>Data Cleaning</vt:lpstr>
      <vt:lpstr>Converting Excel File w/ multiple sheets into a single data frame</vt:lpstr>
      <vt:lpstr>Splitting one column(Name) into two different columns (Name) and (Position)</vt:lpstr>
      <vt:lpstr>Merge Data Frames using 2 key values</vt:lpstr>
      <vt:lpstr>Creating Multiple Dataframes based on Position</vt:lpstr>
      <vt:lpstr>Check Correlation of all stats against salary per position</vt:lpstr>
      <vt:lpstr>Correlation Results by Position</vt:lpstr>
      <vt:lpstr>Center Position </vt:lpstr>
      <vt:lpstr>Power Forward</vt:lpstr>
      <vt:lpstr>Shooting Guard</vt:lpstr>
      <vt:lpstr>Analysis process</vt:lpstr>
      <vt:lpstr>Correlation Analysis process</vt:lpstr>
      <vt:lpstr>Correlation Analysis process</vt:lpstr>
      <vt:lpstr>Top five stats affecting salary</vt:lpstr>
      <vt:lpstr>Top five stats affecting salary</vt:lpstr>
      <vt:lpstr>Analysis for Clippers</vt:lpstr>
      <vt:lpstr>Valued Stats</vt:lpstr>
      <vt:lpstr>Valued Stats</vt:lpstr>
      <vt:lpstr>Valued Stats</vt:lpstr>
      <vt:lpstr>Valued Stats</vt:lpstr>
      <vt:lpstr>Conclusion and Finding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That Affect Basketball Player’s Salary</dc:title>
  <dc:creator>Microsoft Office User</dc:creator>
  <cp:lastModifiedBy>Shadi Salama</cp:lastModifiedBy>
  <cp:revision>21</cp:revision>
  <dcterms:created xsi:type="dcterms:W3CDTF">2020-01-23T18:00:02Z</dcterms:created>
  <dcterms:modified xsi:type="dcterms:W3CDTF">2020-01-24T02:25:36Z</dcterms:modified>
</cp:coreProperties>
</file>